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71" r:id="rId4"/>
    <p:sldId id="292" r:id="rId5"/>
    <p:sldId id="272" r:id="rId6"/>
    <p:sldId id="273" r:id="rId7"/>
    <p:sldId id="277" r:id="rId8"/>
    <p:sldId id="278" r:id="rId9"/>
    <p:sldId id="280" r:id="rId10"/>
    <p:sldId id="279" r:id="rId11"/>
    <p:sldId id="281" r:id="rId12"/>
    <p:sldId id="289" r:id="rId13"/>
    <p:sldId id="290" r:id="rId14"/>
    <p:sldId id="282" r:id="rId15"/>
    <p:sldId id="275" r:id="rId16"/>
    <p:sldId id="257" r:id="rId17"/>
    <p:sldId id="274" r:id="rId18"/>
    <p:sldId id="263" r:id="rId19"/>
    <p:sldId id="265" r:id="rId20"/>
    <p:sldId id="266" r:id="rId21"/>
    <p:sldId id="267" r:id="rId22"/>
    <p:sldId id="268" r:id="rId23"/>
    <p:sldId id="295" r:id="rId24"/>
    <p:sldId id="269" r:id="rId25"/>
    <p:sldId id="270" r:id="rId26"/>
    <p:sldId id="286" r:id="rId27"/>
    <p:sldId id="287" r:id="rId28"/>
    <p:sldId id="296" r:id="rId29"/>
    <p:sldId id="288" r:id="rId30"/>
    <p:sldId id="291" r:id="rId31"/>
    <p:sldId id="294" r:id="rId32"/>
    <p:sldId id="261" r:id="rId33"/>
    <p:sldId id="260" r:id="rId3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676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565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181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184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5359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39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980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3136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71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0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6319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CF349-AD14-4806-94FF-34BD9D76C226}" type="datetimeFigureOut">
              <a:rPr lang="uk-UA" smtClean="0"/>
              <a:t>08.07.2024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9D22E-2B74-443A-8D84-0B0E71A13E8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723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928992" cy="62190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ПРО РЕЗЕРВНЕ ЕЛЕКТРОЖИВЛЕННЯ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02" y="810542"/>
            <a:ext cx="6002834" cy="6002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24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/>
              <a:t>Що бажано </a:t>
            </a:r>
            <a:r>
              <a:rPr lang="uk-UA" b="1" dirty="0">
                <a:solidFill>
                  <a:srgbClr val="FF0000"/>
                </a:solidFill>
              </a:rPr>
              <a:t>підключати до системи </a:t>
            </a:r>
            <a:r>
              <a:rPr lang="uk-UA" dirty="0"/>
              <a:t>безперебійного електроживлення (за наявності потужності і запасу енергії у такій системі):</a:t>
            </a:r>
            <a:br>
              <a:rPr lang="uk-UA" dirty="0"/>
            </a:br>
            <a:r>
              <a:rPr lang="uk-UA" dirty="0"/>
              <a:t>- охоронна та пожежна сигналізація;</a:t>
            </a:r>
            <a:br>
              <a:rPr lang="uk-UA" dirty="0"/>
            </a:br>
            <a:r>
              <a:rPr lang="uk-UA" dirty="0"/>
              <a:t>- розетки для підключення апаратів, з якими надаються послуги чи проводяться процедури</a:t>
            </a:r>
            <a:r>
              <a:rPr lang="uk-UA" dirty="0" smtClean="0"/>
              <a:t>;</a:t>
            </a:r>
            <a:br>
              <a:rPr lang="uk-UA" dirty="0" smtClean="0"/>
            </a:br>
            <a:r>
              <a:rPr lang="uk-UA" dirty="0" smtClean="0"/>
              <a:t>- обладнання зв</a:t>
            </a:r>
            <a:r>
              <a:rPr lang="en-US" dirty="0" smtClean="0"/>
              <a:t>’</a:t>
            </a:r>
            <a:r>
              <a:rPr lang="uk-UA" dirty="0" err="1" smtClean="0"/>
              <a:t>язку</a:t>
            </a:r>
            <a:r>
              <a:rPr lang="uk-UA" dirty="0" smtClean="0"/>
              <a:t> та інтернету;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>- освітлення;</a:t>
            </a:r>
            <a:br>
              <a:rPr lang="uk-UA" dirty="0"/>
            </a:br>
            <a:r>
              <a:rPr lang="uk-UA" dirty="0"/>
              <a:t>- бойлер накопичувальний.</a:t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Можна залишити </a:t>
            </a:r>
            <a:r>
              <a:rPr lang="uk-UA" b="1" dirty="0">
                <a:solidFill>
                  <a:srgbClr val="FF0000"/>
                </a:solidFill>
              </a:rPr>
              <a:t>поза системою</a:t>
            </a:r>
            <a:r>
              <a:rPr lang="uk-UA" dirty="0"/>
              <a:t>, або включати від неї </a:t>
            </a:r>
            <a:r>
              <a:rPr lang="uk-UA" dirty="0" smtClean="0"/>
              <a:t>тільки за </a:t>
            </a:r>
            <a:r>
              <a:rPr lang="uk-UA" dirty="0"/>
              <a:t>потреби:</a:t>
            </a:r>
            <a:br>
              <a:rPr lang="uk-UA" dirty="0"/>
            </a:br>
            <a:r>
              <a:rPr lang="uk-UA" dirty="0"/>
              <a:t>- кавоварка;</a:t>
            </a:r>
            <a:br>
              <a:rPr lang="uk-UA" dirty="0"/>
            </a:br>
            <a:r>
              <a:rPr lang="uk-UA" dirty="0"/>
              <a:t>- </a:t>
            </a:r>
            <a:r>
              <a:rPr lang="uk-UA" dirty="0" err="1"/>
              <a:t>електрочайники</a:t>
            </a:r>
            <a:r>
              <a:rPr lang="uk-UA" dirty="0"/>
              <a:t>;</a:t>
            </a:r>
            <a:br>
              <a:rPr lang="uk-UA" dirty="0"/>
            </a:br>
            <a:r>
              <a:rPr lang="uk-UA" dirty="0"/>
              <a:t>- електрообігрівачі;</a:t>
            </a:r>
            <a:br>
              <a:rPr lang="uk-UA" dirty="0"/>
            </a:br>
            <a:r>
              <a:rPr lang="uk-UA" dirty="0"/>
              <a:t>- проточні </a:t>
            </a:r>
            <a:r>
              <a:rPr lang="uk-UA" dirty="0" smtClean="0"/>
              <a:t>бойлери;</a:t>
            </a:r>
          </a:p>
          <a:p>
            <a:pPr marL="0" indent="0">
              <a:buNone/>
            </a:pPr>
            <a:r>
              <a:rPr lang="uk-UA" dirty="0" smtClean="0"/>
              <a:t>- кондиціонери </a:t>
            </a:r>
            <a:r>
              <a:rPr lang="uk-UA" dirty="0"/>
              <a:t>та інше</a:t>
            </a:r>
            <a:r>
              <a:rPr lang="uk-UA" dirty="0" smtClean="0"/>
              <a:t>.</a:t>
            </a:r>
            <a:br>
              <a:rPr lang="uk-UA" dirty="0" smtClean="0"/>
            </a:br>
            <a:r>
              <a:rPr lang="uk-UA" dirty="0" smtClean="0"/>
              <a:t>Ці прилади працюють, коли у мережі загального користування є струм.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710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6. Варіанти схем</a:t>
            </a:r>
            <a:r>
              <a:rPr lang="uk-UA" b="1" dirty="0" smtClean="0">
                <a:solidFill>
                  <a:srgbClr val="FF0000"/>
                </a:solidFill>
              </a:rPr>
              <a:t>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9046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/>
              <a:t>Є </a:t>
            </a:r>
            <a:r>
              <a:rPr lang="uk-UA" b="1" dirty="0">
                <a:solidFill>
                  <a:srgbClr val="FF0000"/>
                </a:solidFill>
              </a:rPr>
              <a:t>три варіанти схем </a:t>
            </a:r>
            <a:r>
              <a:rPr lang="uk-UA" dirty="0"/>
              <a:t>електропостачання – дешевші (відносно) і </a:t>
            </a:r>
            <a:r>
              <a:rPr lang="uk-UA" dirty="0" smtClean="0"/>
              <a:t>дорожча.</a:t>
            </a: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1. Встановити </a:t>
            </a:r>
            <a:r>
              <a:rPr lang="uk-UA" dirty="0"/>
              <a:t>тільки </a:t>
            </a:r>
            <a:r>
              <a:rPr lang="uk-UA" dirty="0" smtClean="0"/>
              <a:t>пристрій </a:t>
            </a:r>
            <a:r>
              <a:rPr lang="uk-UA" dirty="0"/>
              <a:t>(чи декілька </a:t>
            </a:r>
            <a:r>
              <a:rPr lang="uk-UA" dirty="0" smtClean="0"/>
              <a:t>пристроїв) </a:t>
            </a:r>
            <a:r>
              <a:rPr lang="uk-UA" dirty="0"/>
              <a:t>безперебійного живлення </a:t>
            </a:r>
            <a:r>
              <a:rPr lang="uk-UA" dirty="0" smtClean="0"/>
              <a:t>(ДБЖ</a:t>
            </a:r>
            <a:r>
              <a:rPr lang="uk-UA" dirty="0"/>
              <a:t>), який дозволить </a:t>
            </a:r>
            <a:r>
              <a:rPr lang="uk-UA" b="1" dirty="0">
                <a:solidFill>
                  <a:srgbClr val="FF0000"/>
                </a:solidFill>
              </a:rPr>
              <a:t>просто ЗАВЕРШИТИ почату процедуру та </a:t>
            </a:r>
            <a:r>
              <a:rPr lang="uk-UA" b="1" dirty="0" err="1">
                <a:solidFill>
                  <a:srgbClr val="FF0000"/>
                </a:solidFill>
              </a:rPr>
              <a:t>коректно</a:t>
            </a:r>
            <a:r>
              <a:rPr lang="uk-UA" b="1" dirty="0">
                <a:solidFill>
                  <a:srgbClr val="FF0000"/>
                </a:solidFill>
              </a:rPr>
              <a:t> вимкнути апарат</a:t>
            </a:r>
            <a:r>
              <a:rPr lang="uk-UA" dirty="0"/>
              <a:t>, якщо раптово чи за планом пропала електроенергія, та покращить характеристики електричного струму, якщо існують КОРОТКОЧАСНІ відхилення у якості струму (стрибки напруги, зміна частоти та інше</a:t>
            </a:r>
            <a:r>
              <a:rPr lang="uk-UA" dirty="0" smtClean="0"/>
              <a:t>).</a:t>
            </a:r>
            <a:r>
              <a:rPr lang="uk-UA" dirty="0"/>
              <a:t/>
            </a:r>
            <a:br>
              <a:rPr lang="uk-UA" dirty="0"/>
            </a:b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2. Встановити станцію безперебійного </a:t>
            </a:r>
            <a:r>
              <a:rPr lang="uk-UA" dirty="0"/>
              <a:t>живлення </a:t>
            </a:r>
            <a:r>
              <a:rPr lang="uk-UA" dirty="0" smtClean="0"/>
              <a:t>з </a:t>
            </a:r>
            <a:r>
              <a:rPr lang="uk-UA" dirty="0" err="1"/>
              <a:t>батареями</a:t>
            </a:r>
            <a:r>
              <a:rPr lang="uk-UA" dirty="0"/>
              <a:t> високої ємності </a:t>
            </a:r>
            <a:r>
              <a:rPr lang="uk-UA" b="1" dirty="0">
                <a:solidFill>
                  <a:srgbClr val="FF0000"/>
                </a:solidFill>
              </a:rPr>
              <a:t>для довгострокового отримання </a:t>
            </a:r>
            <a:r>
              <a:rPr lang="uk-UA" dirty="0"/>
              <a:t>накопиченої електричної </a:t>
            </a:r>
            <a:r>
              <a:rPr lang="uk-UA" dirty="0" smtClean="0"/>
              <a:t>енергії і довгострокової роботи усього салону.</a:t>
            </a: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3. Створити </a:t>
            </a:r>
            <a:r>
              <a:rPr lang="uk-UA" b="1" dirty="0">
                <a:solidFill>
                  <a:srgbClr val="FF0000"/>
                </a:solidFill>
              </a:rPr>
              <a:t>схему ВЛАСНОЇ ЕЛЕКТРОГЕНЕРАЦІЇ </a:t>
            </a:r>
            <a:r>
              <a:rPr lang="uk-UA" dirty="0"/>
              <a:t>з використанням зв’язки електричного генератора чи сонячних електростанцій та </a:t>
            </a:r>
            <a:r>
              <a:rPr lang="uk-UA" dirty="0" smtClean="0"/>
              <a:t>станції безперебійного </a:t>
            </a:r>
            <a:r>
              <a:rPr lang="uk-UA" dirty="0"/>
              <a:t>живлення </a:t>
            </a:r>
            <a:r>
              <a:rPr lang="uk-UA" dirty="0" smtClean="0"/>
              <a:t>з накопичувачами високої ємності, </a:t>
            </a:r>
            <a:r>
              <a:rPr lang="uk-UA" dirty="0"/>
              <a:t>щоб забезпечити довгострокове отримання електроенергії сталої якості.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831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08012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Одна із загальних схем </a:t>
            </a:r>
            <a:r>
              <a:rPr lang="uk-UA" dirty="0" err="1" smtClean="0"/>
              <a:t>електрогенерації</a:t>
            </a:r>
            <a:r>
              <a:rPr lang="uk-UA" dirty="0" smtClean="0"/>
              <a:t> та резервного живлення.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9686"/>
            <a:ext cx="8670671" cy="508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61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0734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/>
              <a:t>Обирати варіант схеми для салону краси чи клініки повинні місцевий кваліфікований інженер-електрик та власник салону (директор). </a:t>
            </a: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Власник </a:t>
            </a:r>
            <a:r>
              <a:rPr lang="uk-UA" b="1" dirty="0">
                <a:solidFill>
                  <a:srgbClr val="FF0000"/>
                </a:solidFill>
              </a:rPr>
              <a:t>(директор) </a:t>
            </a:r>
            <a:r>
              <a:rPr lang="uk-UA" dirty="0"/>
              <a:t>має визначитися, за якою схемою електропостачання він буде (</a:t>
            </a:r>
            <a:r>
              <a:rPr lang="uk-UA" b="1" dirty="0">
                <a:solidFill>
                  <a:srgbClr val="FF0000"/>
                </a:solidFill>
              </a:rPr>
              <a:t>має фінансові можливості</a:t>
            </a:r>
            <a:r>
              <a:rPr lang="uk-UA" dirty="0"/>
              <a:t>) </a:t>
            </a:r>
            <a:r>
              <a:rPr lang="uk-UA" dirty="0" smtClean="0"/>
              <a:t>працювати.</a:t>
            </a:r>
            <a:br>
              <a:rPr lang="uk-UA" dirty="0" smtClean="0"/>
            </a:br>
            <a:endParaRPr lang="uk-UA" dirty="0" smtClean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Кваліфікований </a:t>
            </a:r>
            <a:r>
              <a:rPr lang="uk-UA" b="1" dirty="0">
                <a:solidFill>
                  <a:srgbClr val="FF0000"/>
                </a:solidFill>
              </a:rPr>
              <a:t>інженер</a:t>
            </a:r>
            <a:r>
              <a:rPr lang="uk-UA" dirty="0"/>
              <a:t>, знаючи потрібну потужність електропостачання (споживання електрики усіма приладами та апаратами у салоні) підбере з наявних на ринку генераторів та ББЖ такі, які забезпечать якість та строк подачі генерованої чи отримуваної електрики, і будуть прийнятні по ціні для керівника салону чи клініки. Крім того, місцевий інженер-електрик зробить правильне підключення устаткування так, щоб не зашкодити внутрішній електромережі салону та не допустити коротких замикань чи інших проблем.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225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uk-UA" sz="4200" b="1" dirty="0" smtClean="0">
                <a:solidFill>
                  <a:srgbClr val="FF0000"/>
                </a:solidFill>
              </a:rPr>
              <a:t>Додатковий матеріал.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Наприклад</a:t>
            </a:r>
            <a:r>
              <a:rPr lang="uk-UA" dirty="0"/>
              <a:t>, «</a:t>
            </a:r>
            <a:r>
              <a:rPr lang="uk-UA" dirty="0" err="1"/>
              <a:t>Медіклазер</a:t>
            </a:r>
            <a:r>
              <a:rPr lang="uk-UA" dirty="0"/>
              <a:t>» себе у офісі (і на виробництві також) створив системи </a:t>
            </a:r>
            <a:r>
              <a:rPr lang="uk-UA" dirty="0" err="1"/>
              <a:t>електрогенерації</a:t>
            </a:r>
            <a:r>
              <a:rPr lang="uk-UA" dirty="0"/>
              <a:t> саме за тими принципами, про які ми розповідаємо у цій статті:  наші інженери швидко вибрали генератор з декількох наявних моделей, перевірили його характеристики приладами, придбали цей генератор і до нього якісний (і тому дорогий) ББЖ для довгострокового покращення якості струму, правильно їх підключили. Завдяки цьому ми проводимо і навчання роботі на апаратах, і процедури, і сервіс постійно працює. АЛЕ! Ми встановили для себе внутрішні обмеження та правила споживання струму і чітко їх виконуємо.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Які ще рекомендації ми можемо дати  інженеру-електрику при співпраці з салоном краси чи клінікою?</a:t>
            </a:r>
          </a:p>
          <a:p>
            <a:pPr marL="0" indent="0">
              <a:buNone/>
            </a:pPr>
            <a:r>
              <a:rPr lang="uk-UA" dirty="0"/>
              <a:t>1. Уточніть і зафіксуйте цілі директора салону чи клініки - працювати на апаратах весь час відсутності електрики у мережі чи просто </a:t>
            </a:r>
            <a:r>
              <a:rPr lang="uk-UA" dirty="0" err="1"/>
              <a:t>коректно</a:t>
            </a:r>
            <a:r>
              <a:rPr lang="uk-UA" dirty="0"/>
              <a:t> завершувати процедуру. Від цього залежить набір (і вартість) того обладнання, яке буде потрібно придбати для </a:t>
            </a:r>
            <a:r>
              <a:rPr lang="uk-UA" dirty="0" err="1"/>
              <a:t>електрогенерації</a:t>
            </a:r>
            <a:r>
              <a:rPr lang="uk-UA" dirty="0"/>
              <a:t> чи просто тимчасового живлення.</a:t>
            </a:r>
          </a:p>
          <a:p>
            <a:pPr marL="0" indent="0">
              <a:buNone/>
            </a:pPr>
            <a:r>
              <a:rPr lang="uk-UA" dirty="0"/>
              <a:t>2. Врахуйте УСЕ обладнання, яке буде підключено до живлення, за потужністю. Потужність апаратів «Медікалазер» вказана у Інструкціях до апаратів. Якщо Інструкція загубилася – дані є на нашому сайті. Врахуйте можливість пускових токів – короткочасні пікові навантаження при запуску систем охолодження у апаратах.</a:t>
            </a:r>
            <a:br>
              <a:rPr lang="uk-UA" dirty="0"/>
            </a:br>
            <a:r>
              <a:rPr lang="uk-UA" dirty="0"/>
              <a:t>Бо може виявитися, що початково говорилося про підключення 1 апарату, а по факту приєднали 2 апарати, освітлювальні прилади, </a:t>
            </a:r>
            <a:r>
              <a:rPr lang="uk-UA" dirty="0" err="1"/>
              <a:t>електрочайник</a:t>
            </a:r>
            <a:r>
              <a:rPr lang="uk-UA" dirty="0"/>
              <a:t>, </a:t>
            </a:r>
            <a:r>
              <a:rPr lang="uk-UA" dirty="0" err="1"/>
              <a:t>мікрохвильовку</a:t>
            </a:r>
            <a:r>
              <a:rPr lang="uk-UA" dirty="0"/>
              <a:t>, які працюють одночасно. І через це електрогенератор та ББЖ не витримують навантаження. Ми у своєму офісі та у сервісному центрі встановили часові обмеження на увімкнення техніки ЗА ПРІОРИТЕТОМ для робочого процесу – робоче обладнання працює увесь основний час, а дистилятор, </a:t>
            </a:r>
            <a:r>
              <a:rPr lang="uk-UA" dirty="0" err="1"/>
              <a:t>мікрохвильовки</a:t>
            </a:r>
            <a:r>
              <a:rPr lang="uk-UA" dirty="0"/>
              <a:t>, </a:t>
            </a:r>
            <a:r>
              <a:rPr lang="uk-UA" dirty="0" err="1"/>
              <a:t>чайнити</a:t>
            </a:r>
            <a:r>
              <a:rPr lang="uk-UA" dirty="0"/>
              <a:t> та інше – у виділені короткі проміжки часу.</a:t>
            </a:r>
          </a:p>
          <a:p>
            <a:pPr marL="0" indent="0">
              <a:buNone/>
            </a:pPr>
            <a:r>
              <a:rPr lang="uk-UA" dirty="0"/>
              <a:t>3. Врахуйте, що апарати «Медікалазер» потребують (як і багато інших складних електронних приладів), щоб форма кривої була ПРАВИЛЬНА СІНУСОЇДА (інженери-електрики зрозуміють), тому при виборі генератора та приєднаного до нього ББЖ потрібно це враховувати – купувати якісні прилади.</a:t>
            </a:r>
          </a:p>
          <a:p>
            <a:pPr marL="0" indent="0">
              <a:buNone/>
            </a:pPr>
            <a:r>
              <a:rPr lang="uk-UA" dirty="0"/>
              <a:t>4. Врахуйте, що генератор може погано працювати, якщо паливо для нього закупили низької якості. Зараз навіть такий фактор потрібно враховувати.</a:t>
            </a:r>
          </a:p>
        </p:txBody>
      </p:sp>
    </p:spTree>
    <p:extLst>
      <p:ext uri="{BB962C8B-B14F-4D97-AF65-F5344CB8AC3E}">
        <p14:creationId xmlns:p14="http://schemas.microsoft.com/office/powerpoint/2010/main" val="34212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7. Принцип </a:t>
            </a:r>
            <a:r>
              <a:rPr lang="uk-UA" b="1" dirty="0">
                <a:solidFill>
                  <a:srgbClr val="FF0000"/>
                </a:solidFill>
              </a:rPr>
              <a:t>«Не знаєш точно – краще зроби більше</a:t>
            </a:r>
            <a:r>
              <a:rPr lang="uk-UA" b="1" dirty="0" smtClean="0">
                <a:solidFill>
                  <a:srgbClr val="FF0000"/>
                </a:solidFill>
              </a:rPr>
              <a:t>».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8856984" cy="54006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/>
              <a:t>Власники салонів краси, їхні директори чи майстри-індивідуали часто намагаються знайти «оптимальне» рішення для резервного енергопостачання – зекономити кошти на облаштуванні резервної системи.</a:t>
            </a:r>
            <a:br>
              <a:rPr lang="uk-UA" dirty="0"/>
            </a:br>
            <a:endParaRPr lang="uk-UA" dirty="0" smtClean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Але </a:t>
            </a:r>
            <a:r>
              <a:rPr lang="uk-UA" b="1" dirty="0">
                <a:solidFill>
                  <a:srgbClr val="FF0000"/>
                </a:solidFill>
              </a:rPr>
              <a:t>така «економія» вилазить боком у подальшому – системи не працюють, виходить з ладу підключене до них обладнання і виникають збитки, більші за «економію».</a:t>
            </a:r>
            <a:br>
              <a:rPr lang="uk-UA" b="1" dirty="0">
                <a:solidFill>
                  <a:srgbClr val="FF0000"/>
                </a:solidFill>
              </a:rPr>
            </a:br>
            <a:endParaRPr lang="uk-UA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dirty="0" smtClean="0"/>
              <a:t>Загалом </a:t>
            </a:r>
            <a:r>
              <a:rPr lang="uk-UA" dirty="0"/>
              <a:t>резервна система живлення має:</a:t>
            </a:r>
          </a:p>
          <a:p>
            <a:pPr marL="0" indent="0">
              <a:buNone/>
            </a:pPr>
            <a:r>
              <a:rPr lang="uk-UA" dirty="0"/>
              <a:t>- видавати електричний струм, який відповідає за своїми характеристиками ДСТУ для електричної енергії;</a:t>
            </a:r>
          </a:p>
          <a:p>
            <a:pPr marL="0" indent="0">
              <a:buNone/>
            </a:pPr>
            <a:r>
              <a:rPr lang="uk-UA" dirty="0"/>
              <a:t>- працювати без відмов при пікових сплесках споживаної потужності;</a:t>
            </a:r>
          </a:p>
          <a:p>
            <a:pPr marL="0" indent="0">
              <a:buNone/>
            </a:pPr>
            <a:r>
              <a:rPr lang="uk-UA" dirty="0"/>
              <a:t>- дозволяти уникати раптового вимкнення підключеного обладнання;</a:t>
            </a:r>
          </a:p>
          <a:p>
            <a:pPr marL="0" indent="0">
              <a:buNone/>
            </a:pPr>
            <a:r>
              <a:rPr lang="uk-UA" dirty="0"/>
              <a:t>- дозволяти отримувати якісний електричний струм такий проміжок часу, який потрібно.</a:t>
            </a:r>
          </a:p>
          <a:p>
            <a:pPr marL="0" indent="0">
              <a:buNone/>
            </a:pPr>
            <a:r>
              <a:rPr lang="uk-UA" dirty="0"/>
              <a:t/>
            </a:r>
            <a:br>
              <a:rPr lang="uk-UA" dirty="0"/>
            </a:br>
            <a:r>
              <a:rPr lang="uk-UA" dirty="0"/>
              <a:t>Наприклад, у салоні краси чи клініці резервна система електроживлення може застосовуватися:</a:t>
            </a:r>
            <a:br>
              <a:rPr lang="uk-UA" dirty="0"/>
            </a:br>
            <a:r>
              <a:rPr lang="uk-UA" dirty="0"/>
              <a:t>- для ДОВГОСТРОКОВОЇ роботи під час відсутності основного електропостачання;</a:t>
            </a:r>
          </a:p>
          <a:p>
            <a:pPr marL="0" indent="0">
              <a:buNone/>
            </a:pPr>
            <a:r>
              <a:rPr lang="uk-UA" dirty="0"/>
              <a:t>- для КОРЕКТНОГО ЗАВЕРШЕННЯ РОБОТИ АПАРАТА при припиненні основного електропостачання.</a:t>
            </a:r>
          </a:p>
          <a:p>
            <a:pPr marL="0" indent="0">
              <a:buNone/>
            </a:pPr>
            <a:r>
              <a:rPr lang="uk-UA" dirty="0"/>
              <a:t>Власники плутають ці цілі і закуповують невідповідне обладнання.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8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Приблизні потужності для роботи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7606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uk-UA" dirty="0" smtClean="0"/>
              <a:t>1. На </a:t>
            </a:r>
            <a:r>
              <a:rPr lang="uk-UA" dirty="0" smtClean="0">
                <a:solidFill>
                  <a:srgbClr val="FF0000"/>
                </a:solidFill>
              </a:rPr>
              <a:t>4 потужних апарати у салоні чи клініці на 4-5 кабінетів </a:t>
            </a:r>
            <a:r>
              <a:rPr lang="uk-UA" dirty="0" smtClean="0"/>
              <a:t>(наприклад , потужні </a:t>
            </a:r>
            <a:r>
              <a:rPr lang="uk-UA" dirty="0" err="1" smtClean="0"/>
              <a:t>діодний</a:t>
            </a:r>
            <a:r>
              <a:rPr lang="uk-UA" dirty="0" smtClean="0"/>
              <a:t> лазер, неодимовий лазер, ЕЛОС-апарат, роликовий </a:t>
            </a:r>
            <a:r>
              <a:rPr lang="uk-UA" dirty="0" err="1" smtClean="0"/>
              <a:t>масажер</a:t>
            </a:r>
            <a:r>
              <a:rPr lang="uk-UA" dirty="0" smtClean="0"/>
              <a:t>, СО2-лазер та інші) + сумарне освітлення на 300 Вт (</a:t>
            </a:r>
            <a:r>
              <a:rPr lang="uk-UA" dirty="0" err="1" smtClean="0"/>
              <a:t>діодні</a:t>
            </a:r>
            <a:r>
              <a:rPr lang="uk-UA" dirty="0" smtClean="0"/>
              <a:t> світильники) потрібно: 1 інвертор на 7,5-10 кВт + акумуляторна батарея чи батареї на 7,5-10 кВт/г. Приблизна вартість </a:t>
            </a:r>
            <a:r>
              <a:rPr lang="uk-UA" dirty="0" err="1" smtClean="0"/>
              <a:t>батарей</a:t>
            </a:r>
            <a:r>
              <a:rPr lang="uk-UA" dirty="0" smtClean="0"/>
              <a:t> та інвертора - від 120000 до 200000 грн.</a:t>
            </a:r>
          </a:p>
          <a:p>
            <a:pPr marL="0" indent="0">
              <a:buNone/>
            </a:pPr>
            <a:r>
              <a:rPr lang="uk-UA" dirty="0" smtClean="0"/>
              <a:t>2. На </a:t>
            </a:r>
            <a:r>
              <a:rPr lang="uk-UA" dirty="0" smtClean="0">
                <a:solidFill>
                  <a:srgbClr val="FF0000"/>
                </a:solidFill>
              </a:rPr>
              <a:t>2 потужних апарати у 2-3 кабінетах </a:t>
            </a:r>
            <a:r>
              <a:rPr lang="uk-UA" dirty="0" smtClean="0"/>
              <a:t>+ сумарне освітлення на 200 Вт потрібно: 1 інвертор на 5 кВт + акумуляторна батарея чи батареї на 5 кВт/г. Приблизна вартість </a:t>
            </a:r>
            <a:r>
              <a:rPr lang="uk-UA" dirty="0" err="1" smtClean="0"/>
              <a:t>батарей</a:t>
            </a:r>
            <a:r>
              <a:rPr lang="uk-UA" dirty="0" smtClean="0"/>
              <a:t> та інвертора – від 80000 до 150000 грн.</a:t>
            </a:r>
          </a:p>
          <a:p>
            <a:pPr marL="0" indent="0">
              <a:buNone/>
            </a:pPr>
            <a:r>
              <a:rPr lang="uk-UA" dirty="0" smtClean="0"/>
              <a:t>3. </a:t>
            </a:r>
            <a:r>
              <a:rPr lang="uk-UA" dirty="0" smtClean="0">
                <a:solidFill>
                  <a:srgbClr val="FF0000"/>
                </a:solidFill>
              </a:rPr>
              <a:t>1 потужний апарат на 1 кабінет </a:t>
            </a:r>
            <a:r>
              <a:rPr lang="uk-UA" dirty="0" smtClean="0"/>
              <a:t>+ сумарне освітлення на 100 Вт потрібно:  1 інвертор на 3 кВт + акумуляторна батарея чи батареї на 3-5 кВт/г. Приблизна вартість </a:t>
            </a:r>
            <a:r>
              <a:rPr lang="uk-UA" dirty="0" err="1" smtClean="0"/>
              <a:t>батарей</a:t>
            </a:r>
            <a:r>
              <a:rPr lang="uk-UA" dirty="0" smtClean="0"/>
              <a:t> та інвертора – від 50000 до 100000 грн.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У наведені приблизні вартості  не включено додаткове обладнання для облаштування схеми. Це вже буде прораховувати вам інженер-електрик, коли буде готувати конкретну схему енергопостачання.</a:t>
            </a:r>
          </a:p>
          <a:p>
            <a:pPr marL="0" indent="0">
              <a:buNone/>
            </a:pPr>
            <a:r>
              <a:rPr lang="uk-UA" dirty="0" smtClean="0"/>
              <a:t>Ще зауважимо таке.</a:t>
            </a:r>
          </a:p>
          <a:p>
            <a:pPr marL="0" indent="0">
              <a:buNone/>
            </a:pPr>
            <a:r>
              <a:rPr lang="uk-UA" dirty="0" smtClean="0"/>
              <a:t>1. Батареї  бажано купувати </a:t>
            </a:r>
            <a:r>
              <a:rPr lang="en-US" dirty="0" smtClean="0"/>
              <a:t>LiFePo4. </a:t>
            </a:r>
            <a:r>
              <a:rPr lang="uk-UA" dirty="0" smtClean="0"/>
              <a:t>Хоча вони більш дорогі, але вони витривалі та енергоефективні.</a:t>
            </a:r>
          </a:p>
          <a:p>
            <a:pPr marL="0" indent="0">
              <a:buNone/>
            </a:pPr>
            <a:r>
              <a:rPr lang="uk-UA" dirty="0" smtClean="0"/>
              <a:t>2. Інвертор потрібно купувати  з  «правильною </a:t>
            </a:r>
            <a:r>
              <a:rPr lang="uk-UA" dirty="0" err="1" smtClean="0"/>
              <a:t>сінусоїдою</a:t>
            </a:r>
            <a:r>
              <a:rPr lang="uk-UA" dirty="0" smtClean="0"/>
              <a:t>» - такий інвертор забезпечує якість вихідного електричного струму, яка потрібна саме для живлення апаратів. Такі інвертори теж дорожчі, але апарати будуть зі струмом від такого інвертора працювати правильно і безпечно.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020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8</a:t>
            </a:r>
            <a:r>
              <a:rPr lang="uk-UA" b="1" dirty="0" smtClean="0">
                <a:solidFill>
                  <a:srgbClr val="FF0000"/>
                </a:solidFill>
              </a:rPr>
              <a:t>. Сонячні панелі (батареї).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5"/>
            <a:ext cx="8712968" cy="22322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 smtClean="0"/>
              <a:t>Потрібна велика площа, правильне розташування, правильна експлуатація.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Сонячні батареї працюють з пристроями накопичення електричної енергії.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 smtClean="0"/>
              <a:t>Є сенс їх облаштовувати, якщо у Вас своя будівля з великими площами для встановлення сонячних панелей.</a:t>
            </a:r>
            <a:endParaRPr lang="uk-UA" dirty="0"/>
          </a:p>
        </p:txBody>
      </p:sp>
      <p:sp>
        <p:nvSpPr>
          <p:cNvPr id="4" name="AutoShape 2" descr="Встановлення сонячних панелей на багатоповерхівці - GreenPlanet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82212"/>
            <a:ext cx="7632848" cy="385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4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9</a:t>
            </a:r>
            <a:r>
              <a:rPr lang="uk-UA" b="1" dirty="0" smtClean="0">
                <a:solidFill>
                  <a:srgbClr val="FF0000"/>
                </a:solidFill>
              </a:rPr>
              <a:t>. Генератор.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4104456" cy="584227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Генератор – це </a:t>
            </a:r>
            <a:r>
              <a:rPr lang="uk-UA" b="1" dirty="0" smtClean="0">
                <a:solidFill>
                  <a:srgbClr val="FF0000"/>
                </a:solidFill>
              </a:rPr>
              <a:t>добре: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- для </a:t>
            </a:r>
            <a:r>
              <a:rPr lang="uk-UA" b="1" dirty="0">
                <a:solidFill>
                  <a:srgbClr val="FF0000"/>
                </a:solidFill>
              </a:rPr>
              <a:t>великої </a:t>
            </a:r>
            <a:r>
              <a:rPr lang="uk-UA" b="1" dirty="0" smtClean="0">
                <a:solidFill>
                  <a:srgbClr val="FF0000"/>
                </a:solidFill>
              </a:rPr>
              <a:t>генерації;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- для генерації для приладів, не дуже чутливих до якості струму.</a:t>
            </a:r>
            <a:br>
              <a:rPr lang="uk-UA" b="1" dirty="0" smtClean="0">
                <a:solidFill>
                  <a:srgbClr val="FF0000"/>
                </a:solidFill>
              </a:rPr>
            </a:br>
            <a:endParaRPr lang="uk-UA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dirty="0" smtClean="0"/>
              <a:t>1. Проблема </a:t>
            </a:r>
            <a:r>
              <a:rPr lang="uk-UA" dirty="0"/>
              <a:t>струму від звичайного генератора, що він </a:t>
            </a:r>
            <a:r>
              <a:rPr lang="uk-UA" dirty="0" smtClean="0"/>
              <a:t>«НЕ видає синусоїду», </a:t>
            </a:r>
            <a:r>
              <a:rPr lang="uk-UA" dirty="0"/>
              <a:t>а це шкодить чутливим до якості струму приладам з електронікою</a:t>
            </a:r>
            <a:r>
              <a:rPr lang="uk-UA" dirty="0" smtClean="0"/>
              <a:t>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2. Генератор повільно запускається – за час його запуску прилади у салоні краси вимкнуться.</a:t>
            </a:r>
          </a:p>
          <a:p>
            <a:pPr marL="0" indent="0">
              <a:buNone/>
            </a:pPr>
            <a:endParaRPr lang="uk-UA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3. Генератор важко пересувати жінкам.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34" y="980728"/>
            <a:ext cx="4705862" cy="543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4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56166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Вирішити першу проблему може </a:t>
            </a:r>
            <a:r>
              <a:rPr lang="uk-UA" dirty="0" err="1" smtClean="0"/>
              <a:t>інверторний</a:t>
            </a:r>
            <a:r>
              <a:rPr lang="uk-UA" dirty="0" smtClean="0"/>
              <a:t> генератор. </a:t>
            </a:r>
          </a:p>
          <a:p>
            <a:pPr marL="0" indent="0">
              <a:buNone/>
            </a:pPr>
            <a:r>
              <a:rPr lang="uk-UA" dirty="0" smtClean="0"/>
              <a:t>Перетворення модифікованої форми струму в чисту синусоїду - це функція тільки </a:t>
            </a:r>
            <a:r>
              <a:rPr lang="uk-UA" dirty="0" err="1" smtClean="0"/>
              <a:t>інверторної</a:t>
            </a:r>
            <a:r>
              <a:rPr lang="uk-UA" dirty="0" smtClean="0"/>
              <a:t> моделі, </a:t>
            </a:r>
            <a:r>
              <a:rPr lang="uk-UA" b="1" dirty="0" smtClean="0">
                <a:solidFill>
                  <a:srgbClr val="FF0000"/>
                </a:solidFill>
              </a:rPr>
              <a:t>яка має пристрій інвертора</a:t>
            </a:r>
            <a:r>
              <a:rPr lang="uk-UA" dirty="0" smtClean="0"/>
              <a:t>. </a:t>
            </a:r>
          </a:p>
          <a:p>
            <a:pPr marL="0" indent="0">
              <a:buNone/>
            </a:pPr>
            <a:r>
              <a:rPr lang="uk-UA" dirty="0" smtClean="0"/>
              <a:t>Він здатний через свої технічні особливості очистити напругу від спотворень і зробити її практично ідеальною за формою. 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Інвертор також керує роботою генератора – є зворотній зв’язок.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До </a:t>
            </a:r>
            <a:r>
              <a:rPr lang="uk-UA" dirty="0" err="1" smtClean="0"/>
              <a:t>інверторного</a:t>
            </a:r>
            <a:r>
              <a:rPr lang="uk-UA" dirty="0" smtClean="0"/>
              <a:t> генератора </a:t>
            </a:r>
            <a:r>
              <a:rPr lang="uk-UA" b="1" dirty="0" smtClean="0">
                <a:solidFill>
                  <a:srgbClr val="FF0000"/>
                </a:solidFill>
              </a:rPr>
              <a:t>потрібно обережно підключати пристрої</a:t>
            </a:r>
            <a:r>
              <a:rPr lang="uk-UA" dirty="0" smtClean="0"/>
              <a:t>, які:</a:t>
            </a:r>
          </a:p>
          <a:p>
            <a:pPr marL="0" indent="0">
              <a:buNone/>
            </a:pPr>
            <a:r>
              <a:rPr lang="uk-UA" dirty="0" smtClean="0"/>
              <a:t>- можуть створювати високі пульсації напруги;</a:t>
            </a:r>
          </a:p>
          <a:p>
            <a:pPr marL="0" indent="0">
              <a:buNone/>
            </a:pPr>
            <a:r>
              <a:rPr lang="uk-UA" dirty="0" smtClean="0"/>
              <a:t>- мають високу стартову потужність - великий ампераж стартового струму.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46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Посилання на статтю на сайті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МЕДІКАЛАЗЕР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496944" cy="576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https://medicalaser.com.ua/books/book4ua.pdf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7809"/>
            <a:ext cx="2304255" cy="238143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28" y="2421607"/>
            <a:ext cx="6115860" cy="417574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7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712968" cy="30963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Чи можна використовувати стабілізатор після генератора? </a:t>
            </a:r>
            <a:endParaRPr lang="uk-UA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uk-UA" dirty="0" smtClean="0"/>
              <a:t>Можна </a:t>
            </a:r>
            <a:r>
              <a:rPr lang="uk-UA" dirty="0"/>
              <a:t>використовувати </a:t>
            </a:r>
            <a:r>
              <a:rPr lang="uk-UA" dirty="0" err="1"/>
              <a:t>інверторний</a:t>
            </a:r>
            <a:r>
              <a:rPr lang="uk-UA" dirty="0"/>
              <a:t> стабілізатор після </a:t>
            </a:r>
            <a:r>
              <a:rPr lang="uk-UA" dirty="0" err="1"/>
              <a:t>бензогенератора</a:t>
            </a:r>
            <a:r>
              <a:rPr lang="uk-UA" dirty="0"/>
              <a:t>, якщо він має запас за потужністю та автоматичне регулювання обертів двигуна. </a:t>
            </a:r>
            <a:endParaRPr lang="uk-UA" dirty="0" smtClean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За </a:t>
            </a:r>
            <a:r>
              <a:rPr lang="uk-UA" b="1" dirty="0">
                <a:solidFill>
                  <a:srgbClr val="FF0000"/>
                </a:solidFill>
              </a:rPr>
              <a:t>значних відхилень оборотів двигуна від норми працездатність стабілізатора не гарантується.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4674096" cy="350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75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10. Інвертор.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6322"/>
            <a:ext cx="7488832" cy="431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12241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Потужність і пікова потужність інвертора визначають, якої потужності обладнання може бути підключено постійно та яку пікову потужність витримає без проблем інвертор.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51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11. Батарея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538" y="908720"/>
            <a:ext cx="8799958" cy="14401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Батарея накопичує електричний заряд і віддає його за потреби. Ємність </a:t>
            </a:r>
            <a:r>
              <a:rPr lang="uk-UA" dirty="0" err="1" smtClean="0"/>
              <a:t>батарей</a:t>
            </a:r>
            <a:r>
              <a:rPr lang="uk-UA" dirty="0" smtClean="0"/>
              <a:t> і загальна потужність підключеного обладнання визначають час, який батареї зможуть живити обладнання.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636912"/>
            <a:ext cx="8669337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8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5325"/>
            <a:ext cx="4968552" cy="662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12. ДБЖ – джерело безперебійного живлення.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11521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Джерело безперебійного живлення – слугує для короткострокового покращення якості струму, для закінчення роботи при раптовому </a:t>
            </a:r>
            <a:r>
              <a:rPr lang="uk-UA" dirty="0" err="1" smtClean="0"/>
              <a:t>пропаданні</a:t>
            </a:r>
            <a:r>
              <a:rPr lang="uk-UA" dirty="0" smtClean="0"/>
              <a:t> струму. </a:t>
            </a:r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2944"/>
            <a:ext cx="6171301" cy="425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13. Станція безперебійного живлення – найкраще рішення для більшості салонів краси.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15405"/>
            <a:ext cx="8784976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Станції безперебійного живлення – це цілий набір пристроїв. </a:t>
            </a:r>
            <a:r>
              <a:rPr lang="uk-UA" dirty="0" smtClean="0"/>
              <a:t>Це поєднання </a:t>
            </a:r>
            <a:r>
              <a:rPr lang="uk-UA" dirty="0" err="1" smtClean="0"/>
              <a:t>батарей</a:t>
            </a:r>
            <a:r>
              <a:rPr lang="uk-UA" dirty="0" smtClean="0"/>
              <a:t>, інвертора і інших пристроїв для безперебійної роботи, </a:t>
            </a:r>
            <a:r>
              <a:rPr lang="uk-UA" b="1" dirty="0" smtClean="0">
                <a:solidFill>
                  <a:srgbClr val="FF0000"/>
                </a:solidFill>
              </a:rPr>
              <a:t>захисту</a:t>
            </a:r>
            <a:r>
              <a:rPr lang="uk-UA" dirty="0" smtClean="0"/>
              <a:t> мережі, самої станції та під</a:t>
            </a:r>
            <a:r>
              <a:rPr lang="en-US" dirty="0" smtClean="0"/>
              <a:t>’</a:t>
            </a:r>
            <a:r>
              <a:rPr lang="uk-UA" dirty="0" err="1" smtClean="0"/>
              <a:t>єднаного</a:t>
            </a:r>
            <a:r>
              <a:rPr lang="uk-UA" dirty="0" smtClean="0"/>
              <a:t> обладнання від різних проблем та нештатних ситуацій.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1. Станції мають можливість підключення додаткового набору </a:t>
            </a:r>
            <a:r>
              <a:rPr lang="uk-UA" dirty="0" err="1" smtClean="0"/>
              <a:t>батарей</a:t>
            </a:r>
            <a:r>
              <a:rPr lang="uk-UA" dirty="0" smtClean="0"/>
              <a:t> для створення потрібної ємності – запасу електроенергії, який дозволяє працювати потрібний час.</a:t>
            </a:r>
            <a:br>
              <a:rPr lang="uk-UA" dirty="0" smtClean="0"/>
            </a:b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2. Станції мають функцію віддаленого керування зі смартфонів.</a:t>
            </a:r>
            <a:br>
              <a:rPr lang="uk-UA" dirty="0" smtClean="0"/>
            </a:b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3. Станції працюють у автоматичному режимі – це зручно для жінок у салоні краси.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6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2" y="4437112"/>
            <a:ext cx="3447724" cy="232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707904" y="5301208"/>
            <a:ext cx="4248472" cy="6480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 smtClean="0"/>
              <a:t>Додаткова батарея до станції на 3,6 кВт/год.</a:t>
            </a: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8791"/>
            <a:ext cx="8170924" cy="421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0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74836" cy="56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24475"/>
            <a:ext cx="4392488" cy="58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4475"/>
            <a:ext cx="4392488" cy="585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2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6827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8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1. Електричний струм – якість.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/>
              <a:t>Якість електричної енергії – якість струму – у мережах загального користування 220В визначається </a:t>
            </a:r>
            <a:r>
              <a:rPr lang="uk-UA" b="1" dirty="0">
                <a:solidFill>
                  <a:srgbClr val="FF0000"/>
                </a:solidFill>
              </a:rPr>
              <a:t>Державним стандартом </a:t>
            </a:r>
            <a:r>
              <a:rPr lang="uk-UA" b="1" dirty="0" smtClean="0">
                <a:solidFill>
                  <a:srgbClr val="FF0000"/>
                </a:solidFill>
              </a:rPr>
              <a:t>ДСТУ </a:t>
            </a:r>
            <a:r>
              <a:rPr lang="en-US" b="1" dirty="0">
                <a:solidFill>
                  <a:srgbClr val="FF0000"/>
                </a:solidFill>
              </a:rPr>
              <a:t>EN 50160:2023 (EN 50160:2022, IDT) </a:t>
            </a:r>
            <a:r>
              <a:rPr lang="uk-UA" b="1" dirty="0" smtClean="0">
                <a:solidFill>
                  <a:srgbClr val="FF0000"/>
                </a:solidFill>
              </a:rPr>
              <a:t>«</a:t>
            </a:r>
            <a:r>
              <a:rPr lang="uk-UA" b="1" dirty="0">
                <a:solidFill>
                  <a:srgbClr val="FF0000"/>
                </a:solidFill>
              </a:rPr>
              <a:t>Характеристики напруги електропостачання в електричних мережах загального призначення».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Цей </a:t>
            </a:r>
            <a:r>
              <a:rPr lang="uk-UA" dirty="0"/>
              <a:t>документ – ДСТУ ЕN 50160:2014 - визначає термінологічно та </a:t>
            </a:r>
            <a:r>
              <a:rPr lang="uk-UA" dirty="0" err="1"/>
              <a:t>чисельно</a:t>
            </a:r>
            <a:r>
              <a:rPr lang="uk-UA" dirty="0"/>
              <a:t> такі величини, якими характеризується електрична енергія у наших мережах, як то:</a:t>
            </a:r>
          </a:p>
          <a:p>
            <a:pPr marL="0" indent="0">
              <a:buNone/>
            </a:pPr>
            <a:r>
              <a:rPr lang="uk-UA" dirty="0"/>
              <a:t>a) </a:t>
            </a:r>
            <a:r>
              <a:rPr lang="uk-UA" dirty="0" smtClean="0"/>
              <a:t>частота;</a:t>
            </a:r>
            <a:endParaRPr lang="uk-UA" dirty="0"/>
          </a:p>
          <a:p>
            <a:pPr marL="0" indent="0">
              <a:buNone/>
            </a:pPr>
            <a:r>
              <a:rPr lang="uk-UA" dirty="0"/>
              <a:t>b) рівень;</a:t>
            </a:r>
          </a:p>
          <a:p>
            <a:pPr marL="0" indent="0">
              <a:buNone/>
            </a:pPr>
            <a:r>
              <a:rPr lang="uk-UA" dirty="0"/>
              <a:t>c) форма кривої;</a:t>
            </a:r>
          </a:p>
          <a:p>
            <a:pPr marL="0" indent="0">
              <a:buNone/>
            </a:pPr>
            <a:r>
              <a:rPr lang="uk-UA" dirty="0"/>
              <a:t>d) симетрія лінійних </a:t>
            </a:r>
            <a:r>
              <a:rPr lang="uk-UA" dirty="0" err="1"/>
              <a:t>напруг</a:t>
            </a:r>
            <a:r>
              <a:rPr lang="uk-UA" dirty="0"/>
              <a:t>.</a:t>
            </a:r>
          </a:p>
          <a:p>
            <a:pPr marL="0" indent="0">
              <a:buNone/>
            </a:pPr>
            <a:r>
              <a:rPr lang="uk-UA" sz="3400" b="1" dirty="0">
                <a:solidFill>
                  <a:srgbClr val="FF0000"/>
                </a:solidFill>
              </a:rPr>
              <a:t>220-230 В, 50 </a:t>
            </a:r>
            <a:r>
              <a:rPr lang="uk-UA" sz="3400" b="1" dirty="0" err="1">
                <a:solidFill>
                  <a:srgbClr val="FF0000"/>
                </a:solidFill>
              </a:rPr>
              <a:t>Гц</a:t>
            </a:r>
            <a:r>
              <a:rPr lang="uk-UA" sz="3400" b="1" dirty="0">
                <a:solidFill>
                  <a:srgbClr val="FF0000"/>
                </a:solidFill>
              </a:rPr>
              <a:t>, чиста синусоїда.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Це </a:t>
            </a:r>
            <a:r>
              <a:rPr lang="uk-UA" dirty="0"/>
              <a:t>важливі характеристики, відхилення від яких повинно бути порівняно з визначеними у Держстандарті величинами, скажемо так, досить малим – тоді струм «якісний».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З врахуванням цього стандарту розробляються усі електроприлади!!!</a:t>
            </a:r>
          </a:p>
        </p:txBody>
      </p:sp>
    </p:spTree>
    <p:extLst>
      <p:ext uri="{BB962C8B-B14F-4D97-AF65-F5344CB8AC3E}">
        <p14:creationId xmlns:p14="http://schemas.microsoft.com/office/powerpoint/2010/main" val="368632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9" y="404664"/>
            <a:ext cx="8453863" cy="612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" y="548680"/>
            <a:ext cx="4434920" cy="59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1"/>
            <a:ext cx="4434921" cy="59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Поради на епілог.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9604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1. Не робіть занадто дорогих систем у салоні краси – у них нема сенсу на даному етапі. Занадто дорогу систему ви не окупите.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2. Не робіть складні системи – у салоні працюють жінки, вони не будуть слідкувати за складними системами.</a:t>
            </a:r>
            <a:br>
              <a:rPr lang="uk-UA" dirty="0" smtClean="0"/>
            </a:b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3. Жінкам важко переміщати генератори великої ваги.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579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Дякую за увагу!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199" y="623731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FF0000"/>
                </a:solidFill>
              </a:rPr>
              <a:t>Лекція закінчена. Читайте статтю на сайті.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824327"/>
            <a:ext cx="5832647" cy="527446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4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4807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 smtClean="0"/>
              <a:t>Цей </a:t>
            </a:r>
            <a:r>
              <a:rPr lang="uk-UA" dirty="0"/>
              <a:t>стандарт </a:t>
            </a:r>
            <a:r>
              <a:rPr lang="uk-UA" b="1" dirty="0">
                <a:solidFill>
                  <a:srgbClr val="FF0000"/>
                </a:solidFill>
              </a:rPr>
              <a:t>не поширюється </a:t>
            </a:r>
            <a:r>
              <a:rPr lang="uk-UA" dirty="0"/>
              <a:t>на незадовільні умови роботи електричної мережі, зокрема:</a:t>
            </a: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uk-UA" dirty="0"/>
              <a:t>установлення тимчасового електропостачання споживачів унаслідок аварії, під час технічного обслуговування та будівельних робіт або дій щодо </a:t>
            </a:r>
            <a:r>
              <a:rPr lang="uk-UA" dirty="0" err="1"/>
              <a:t>унайменшення</a:t>
            </a:r>
            <a:r>
              <a:rPr lang="uk-UA" dirty="0"/>
              <a:t> ступеня та тривалості перерв електропостачання;</a:t>
            </a:r>
          </a:p>
          <a:p>
            <a:pPr marL="0" indent="0">
              <a:buNone/>
            </a:pPr>
            <a:r>
              <a:rPr lang="en-US" dirty="0"/>
              <a:t>b) </a:t>
            </a:r>
            <a:r>
              <a:rPr lang="uk-UA" dirty="0"/>
              <a:t>у випадку, коли установки чи прилади користувача мережею електропостачання не відповідають певним стандартам або технічним умовам приєднання, що їх встановили державні органи влади або постачальник електричної енергії, та в яких зазначено норми емісії </a:t>
            </a:r>
            <a:r>
              <a:rPr lang="uk-UA" dirty="0" err="1"/>
              <a:t>кондуктивних</a:t>
            </a:r>
            <a:r>
              <a:rPr lang="uk-UA" dirty="0"/>
              <a:t> збурень;</a:t>
            </a:r>
          </a:p>
          <a:p>
            <a:pPr marL="0" indent="0">
              <a:buNone/>
            </a:pPr>
            <a:r>
              <a:rPr lang="en-US" dirty="0"/>
              <a:t>c) </a:t>
            </a:r>
            <a:r>
              <a:rPr lang="uk-UA" b="1" dirty="0">
                <a:solidFill>
                  <a:srgbClr val="FF0000"/>
                </a:solidFill>
              </a:rPr>
              <a:t>у надзвичайних ситуаціях, зокрема, таких:</a:t>
            </a:r>
          </a:p>
          <a:p>
            <a:pPr marL="0" indent="0">
              <a:buNone/>
            </a:pPr>
            <a:r>
              <a:rPr lang="uk-UA" dirty="0"/>
              <a:t>1) надзвичайні погодні умови та інші природні лиха;</a:t>
            </a:r>
          </a:p>
          <a:p>
            <a:pPr marL="0" indent="0">
              <a:buNone/>
            </a:pPr>
            <a:r>
              <a:rPr lang="uk-UA" dirty="0"/>
              <a:t>2) утручання третіх сторін;</a:t>
            </a:r>
          </a:p>
          <a:p>
            <a:pPr marL="0" indent="0">
              <a:buNone/>
            </a:pPr>
            <a:r>
              <a:rPr lang="uk-UA" dirty="0"/>
              <a:t>3) дії державних органів влади;</a:t>
            </a:r>
          </a:p>
          <a:p>
            <a:pPr marL="0" indent="0">
              <a:buNone/>
            </a:pPr>
            <a:r>
              <a:rPr lang="uk-UA" dirty="0"/>
              <a:t>4) дії страйкового характеру на підприємствах (на підтримання законних вимог);</a:t>
            </a:r>
          </a:p>
          <a:p>
            <a:pPr marL="0" indent="0">
              <a:buNone/>
            </a:pPr>
            <a:r>
              <a:rPr lang="uk-UA" dirty="0"/>
              <a:t>5) форс-мажор;</a:t>
            </a:r>
          </a:p>
          <a:p>
            <a:pPr marL="0" indent="0">
              <a:buNone/>
            </a:pPr>
            <a:r>
              <a:rPr lang="uk-UA" dirty="0" smtClean="0"/>
              <a:t>6</a:t>
            </a:r>
            <a:r>
              <a:rPr lang="uk-UA" dirty="0"/>
              <a:t>) дефіцит потужності внаслідок зовнішніх подій.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1297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2. Проблеми електропостачання.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/>
              <a:t>Найбільш поширеними через війну і руйнування системи </a:t>
            </a:r>
            <a:r>
              <a:rPr lang="uk-UA" dirty="0" err="1"/>
              <a:t>електрогенерації</a:t>
            </a:r>
            <a:r>
              <a:rPr lang="uk-UA" dirty="0"/>
              <a:t> України є наступні проблеми отримання якісного електропостачання з  мереж загального користування:</a:t>
            </a:r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1.</a:t>
            </a:r>
            <a:r>
              <a:rPr lang="uk-UA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Довгострокове </a:t>
            </a:r>
            <a:r>
              <a:rPr lang="uk-UA" b="1" dirty="0">
                <a:solidFill>
                  <a:srgbClr val="FF0000"/>
                </a:solidFill>
              </a:rPr>
              <a:t>вимкнення електропостачання </a:t>
            </a:r>
            <a:r>
              <a:rPr lang="uk-UA" dirty="0"/>
              <a:t>– не дозволяє планувати прийом і обслуговування клієнтів і чітко планувати режим роботи салонів та </a:t>
            </a:r>
            <a:r>
              <a:rPr lang="uk-UA" dirty="0" smtClean="0"/>
              <a:t>клінік.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>
                <a:solidFill>
                  <a:srgbClr val="FF0000"/>
                </a:solidFill>
              </a:rPr>
              <a:t>2.</a:t>
            </a:r>
            <a:r>
              <a:rPr lang="uk-UA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Р</a:t>
            </a:r>
            <a:r>
              <a:rPr lang="uk-UA" dirty="0" smtClean="0">
                <a:solidFill>
                  <a:srgbClr val="FF0000"/>
                </a:solidFill>
              </a:rPr>
              <a:t>аптові </a:t>
            </a:r>
            <a:r>
              <a:rPr lang="uk-UA" dirty="0">
                <a:solidFill>
                  <a:srgbClr val="FF0000"/>
                </a:solidFill>
              </a:rPr>
              <a:t>непрогнозовані багаторазові короткострокові вимкнення і увімкнення електропостачання</a:t>
            </a:r>
            <a:r>
              <a:rPr lang="uk-UA" dirty="0"/>
              <a:t> – ламаються поступово апарати, знижується якість послуг, погіршується емоційний стан персоналу та клієнтів (пацієнтів</a:t>
            </a:r>
            <a:r>
              <a:rPr lang="uk-UA" dirty="0" smtClean="0"/>
              <a:t>).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3. </a:t>
            </a:r>
            <a:r>
              <a:rPr lang="uk-UA" b="1" dirty="0" smtClean="0">
                <a:solidFill>
                  <a:srgbClr val="FF0000"/>
                </a:solidFill>
              </a:rPr>
              <a:t>Раптові </a:t>
            </a:r>
            <a:r>
              <a:rPr lang="uk-UA" b="1" dirty="0">
                <a:solidFill>
                  <a:srgbClr val="FF0000"/>
                </a:solidFill>
              </a:rPr>
              <a:t>непрогнозовані одноразові короткострокові вимкнення електропостачання</a:t>
            </a: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uk-UA" dirty="0"/>
              <a:t>– ламаються поступово </a:t>
            </a:r>
            <a:r>
              <a:rPr lang="uk-UA" dirty="0" smtClean="0"/>
              <a:t>апарати.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>
                <a:solidFill>
                  <a:srgbClr val="FF0000"/>
                </a:solidFill>
              </a:rPr>
              <a:t>4.</a:t>
            </a:r>
            <a:r>
              <a:rPr lang="uk-UA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Стрибки </a:t>
            </a:r>
            <a:r>
              <a:rPr lang="uk-UA" b="1" dirty="0">
                <a:solidFill>
                  <a:srgbClr val="FF0000"/>
                </a:solidFill>
              </a:rPr>
              <a:t>напруги короткострокові </a:t>
            </a:r>
            <a:r>
              <a:rPr lang="uk-UA" dirty="0"/>
              <a:t>- ламаються поступово апарати (особливо холодильне обладнання, обладнання з системами охолодження з помпами чи компресорами</a:t>
            </a:r>
            <a:r>
              <a:rPr lang="uk-UA" dirty="0" smtClean="0"/>
              <a:t>).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>
                <a:solidFill>
                  <a:srgbClr val="FF0000"/>
                </a:solidFill>
              </a:rPr>
              <a:t>5. Зниження </a:t>
            </a:r>
            <a:r>
              <a:rPr lang="uk-UA" b="1" dirty="0">
                <a:solidFill>
                  <a:srgbClr val="FF0000"/>
                </a:solidFill>
              </a:rPr>
              <a:t>чи підвищення напруги довгострокове </a:t>
            </a:r>
            <a:r>
              <a:rPr lang="uk-UA" dirty="0"/>
              <a:t>- ламаються поступово апарати (особливо холодильне обладнання, обладнання з системами охолодження з помпами чи компресорами</a:t>
            </a:r>
            <a:r>
              <a:rPr lang="uk-UA" dirty="0" smtClean="0"/>
              <a:t>).</a:t>
            </a:r>
          </a:p>
          <a:p>
            <a:pPr marL="0" indent="0">
              <a:buNone/>
            </a:pPr>
            <a:r>
              <a:rPr lang="uk-UA" dirty="0"/>
              <a:t/>
            </a:r>
            <a:br>
              <a:rPr lang="uk-UA" dirty="0"/>
            </a:br>
            <a:r>
              <a:rPr lang="uk-UA" dirty="0"/>
              <a:t>Виходячи з того, який різновид проблем існує у салоні чи клініці – проектуються та облаштовуються системи резервного (чи безперебійного) живлення, чи системи покращення якості струму. </a:t>
            </a:r>
            <a:endParaRPr lang="uk-UA" dirty="0" smtClean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Різні </a:t>
            </a:r>
            <a:r>
              <a:rPr lang="uk-UA" b="1" dirty="0">
                <a:solidFill>
                  <a:srgbClr val="FF0000"/>
                </a:solidFill>
              </a:rPr>
              <a:t>системи – різні їхні характеристики та різна вартість.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47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3. Чутливість до якості струму.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4104456" cy="56166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00B050"/>
                </a:solidFill>
              </a:rPr>
              <a:t>Малочутливі прилади:</a:t>
            </a:r>
            <a:r>
              <a:rPr lang="uk-UA" dirty="0" smtClean="0"/>
              <a:t> </a:t>
            </a:r>
            <a:endParaRPr lang="uk-UA" dirty="0"/>
          </a:p>
          <a:p>
            <a:pPr marL="0" indent="0">
              <a:buNone/>
            </a:pPr>
            <a:r>
              <a:rPr lang="uk-UA" dirty="0" smtClean="0"/>
              <a:t>- освітлювальні прилади; </a:t>
            </a:r>
          </a:p>
          <a:p>
            <a:pPr marL="0" indent="0">
              <a:buNone/>
            </a:pPr>
            <a:r>
              <a:rPr lang="uk-UA" dirty="0" smtClean="0"/>
              <a:t>- опалювальні прилади; </a:t>
            </a:r>
          </a:p>
          <a:p>
            <a:pPr marL="0" indent="0">
              <a:buNone/>
            </a:pPr>
            <a:r>
              <a:rPr lang="uk-UA" dirty="0" smtClean="0"/>
              <a:t>- обігрівачі;</a:t>
            </a:r>
          </a:p>
          <a:p>
            <a:pPr marL="0" indent="0">
              <a:buNone/>
            </a:pPr>
            <a:r>
              <a:rPr lang="uk-UA" dirty="0" smtClean="0"/>
              <a:t>- фени перукарські</a:t>
            </a:r>
            <a:r>
              <a:rPr lang="uk-UA" dirty="0"/>
              <a:t>;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- чайники;</a:t>
            </a:r>
          </a:p>
          <a:p>
            <a:pPr marL="0" indent="0">
              <a:buNone/>
            </a:pPr>
            <a:r>
              <a:rPr lang="uk-UA" dirty="0" smtClean="0"/>
              <a:t>- кавоварки без електроніки; </a:t>
            </a:r>
          </a:p>
          <a:p>
            <a:pPr marL="0" indent="0">
              <a:buNone/>
            </a:pPr>
            <a:r>
              <a:rPr lang="uk-UA" dirty="0" smtClean="0"/>
              <a:t>- бойлери без електроніки;</a:t>
            </a:r>
          </a:p>
          <a:p>
            <a:pPr marL="0" indent="0">
              <a:buNone/>
            </a:pPr>
            <a:r>
              <a:rPr lang="uk-UA" dirty="0" smtClean="0"/>
              <a:t>- стерилізатори.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932040" y="908720"/>
            <a:ext cx="3888432" cy="46085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b="1" dirty="0" smtClean="0">
                <a:solidFill>
                  <a:srgbClr val="FF0000"/>
                </a:solidFill>
              </a:rPr>
              <a:t>Чутливі прилади:</a:t>
            </a:r>
            <a:r>
              <a:rPr lang="uk-UA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/>
              <a:t>-холодильники</a:t>
            </a:r>
            <a:r>
              <a:rPr lang="uk-UA" dirty="0"/>
              <a:t>;</a:t>
            </a:r>
            <a:r>
              <a:rPr lang="uk-UA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/>
              <a:t>- прилади з помпами і насосами;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/>
              <a:t>- прилади з електронікою – системи охоронної сигналізації, кондиціонери, обладнання зв</a:t>
            </a:r>
            <a:r>
              <a:rPr lang="en-US" dirty="0" smtClean="0"/>
              <a:t>’</a:t>
            </a:r>
            <a:r>
              <a:rPr lang="uk-UA" dirty="0" err="1" smtClean="0"/>
              <a:t>язку</a:t>
            </a:r>
            <a:r>
              <a:rPr lang="uk-UA" dirty="0" smtClean="0"/>
              <a:t>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dirty="0" smtClean="0"/>
              <a:t>- косметологічне обладнання – лазери, ЕЛОС-апарати та інше.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318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4. Потужність приладів.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9046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1. Постійна потужність споживання від мережі </a:t>
            </a:r>
            <a:r>
              <a:rPr lang="uk-UA" dirty="0" smtClean="0"/>
              <a:t>– вказується на приладах та у інструкції.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b="1" dirty="0" smtClean="0">
                <a:solidFill>
                  <a:srgbClr val="FF0000"/>
                </a:solidFill>
              </a:rPr>
              <a:t>2. Пікова потужність </a:t>
            </a:r>
            <a:r>
              <a:rPr lang="uk-UA" dirty="0" smtClean="0"/>
              <a:t>– потужність пускових токів чи короткострокових пульсацій. Вона може бути до 3-6 разів більше постійної потужності споживання. У документах може бути не вказана.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Наприклад, якщо вказано "Потужність </a:t>
            </a:r>
            <a:r>
              <a:rPr lang="uk-UA" dirty="0" err="1" smtClean="0"/>
              <a:t>діодного</a:t>
            </a:r>
            <a:r>
              <a:rPr lang="uk-UA" dirty="0" smtClean="0"/>
              <a:t> лазера </a:t>
            </a:r>
            <a:r>
              <a:rPr lang="uk-UA" dirty="0"/>
              <a:t>- 800 Вт", то це потужність, яку апарат споживає від мережі основного електроживлення постійно. Але </a:t>
            </a:r>
            <a:r>
              <a:rPr lang="uk-UA" dirty="0" smtClean="0"/>
              <a:t>у </a:t>
            </a:r>
            <a:r>
              <a:rPr lang="uk-UA" dirty="0"/>
              <a:t>апаратові є насос системи охолодження (або помпа, </a:t>
            </a:r>
            <a:r>
              <a:rPr lang="uk-UA" dirty="0" smtClean="0"/>
              <a:t>компресор) і при </a:t>
            </a:r>
            <a:r>
              <a:rPr lang="uk-UA" dirty="0"/>
              <a:t>його запуску можуть бути сплески споживання при увімкненні (пускові токи) та у інших випадках.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При </a:t>
            </a:r>
            <a:r>
              <a:rPr lang="uk-UA" dirty="0"/>
              <a:t>цьому короткочасне збільшення потужності при запуску, наприклад, до 1200-1500 Вт і більше не буде помітним при роботі від загальної мережі електропостачання - мережа </a:t>
            </a:r>
            <a:r>
              <a:rPr lang="uk-UA" dirty="0" err="1"/>
              <a:t>подасть</a:t>
            </a:r>
            <a:r>
              <a:rPr lang="uk-UA" dirty="0"/>
              <a:t> збільшену потужність, але при роботі від малопотужного джерела (приладу) резервного електропостачання це може бути помітним - джерело може давати збій, бо </a:t>
            </a:r>
            <a:r>
              <a:rPr lang="uk-UA" b="1" dirty="0">
                <a:solidFill>
                  <a:srgbClr val="FF0000"/>
                </a:solidFill>
              </a:rPr>
              <a:t>буде спрацьовувати електроніка захисту у цьому джерелі</a:t>
            </a:r>
            <a:r>
              <a:rPr lang="uk-UA" dirty="0"/>
              <a:t>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753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5. Порядок </a:t>
            </a:r>
            <a:r>
              <a:rPr lang="uk-UA" b="1" dirty="0">
                <a:solidFill>
                  <a:srgbClr val="FF0000"/>
                </a:solidFill>
              </a:rPr>
              <a:t>облаштування і користування системою резервного </a:t>
            </a:r>
            <a:r>
              <a:rPr lang="uk-UA" b="1" dirty="0" smtClean="0">
                <a:solidFill>
                  <a:srgbClr val="FF0000"/>
                </a:solidFill>
              </a:rPr>
              <a:t>електроживлення.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16832"/>
            <a:ext cx="8856984" cy="46805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Загальний порядок такий.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1.</a:t>
            </a:r>
            <a:r>
              <a:rPr lang="uk-UA" dirty="0"/>
              <a:t> Визначити (і навіть записати) цілі майбутньої системи резервного електропостачання чи поліпшення якості електричного струму:</a:t>
            </a:r>
            <a:br>
              <a:rPr lang="uk-UA" dirty="0"/>
            </a:br>
            <a:r>
              <a:rPr lang="uk-UA" dirty="0"/>
              <a:t>- короткострокове покращення якості струму;</a:t>
            </a:r>
            <a:br>
              <a:rPr lang="uk-UA" dirty="0"/>
            </a:br>
            <a:r>
              <a:rPr lang="uk-UA" dirty="0"/>
              <a:t>- довгострокове покращення якості струму;</a:t>
            </a:r>
            <a:br>
              <a:rPr lang="uk-UA" dirty="0"/>
            </a:br>
            <a:r>
              <a:rPr lang="uk-UA" dirty="0"/>
              <a:t>- захист приладів від стрибків напруги короткочасних;</a:t>
            </a:r>
            <a:br>
              <a:rPr lang="uk-UA" dirty="0"/>
            </a:br>
            <a:r>
              <a:rPr lang="uk-UA" dirty="0"/>
              <a:t>- короткострокове отримання струму з резервної системи електроживлення;</a:t>
            </a:r>
            <a:br>
              <a:rPr lang="uk-UA" dirty="0"/>
            </a:br>
            <a:r>
              <a:rPr lang="uk-UA" dirty="0"/>
              <a:t>- довгострокове отримання струму з резервної системи електроживлення.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2. </a:t>
            </a:r>
            <a:r>
              <a:rPr lang="uk-UA" dirty="0"/>
              <a:t>Визначити постійну потужність, яку одночасно будуть споживати прилади, підключені до резервної системи електроживлення чи системи поліпшення характеристик електричного струму.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3.</a:t>
            </a:r>
            <a:r>
              <a:rPr lang="uk-UA" dirty="0"/>
              <a:t> Визначити можливі сплески пікової потужності, які можуть виникати при роботі приладів.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66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0"/>
            <a:ext cx="8928992" cy="681337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FF0000"/>
                </a:solidFill>
              </a:rPr>
              <a:t>4.</a:t>
            </a:r>
            <a:r>
              <a:rPr lang="uk-UA" dirty="0"/>
              <a:t> Визначити час, який мають працювати прилади від системи резервного електроживлення.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5.</a:t>
            </a:r>
            <a:r>
              <a:rPr lang="uk-UA" dirty="0"/>
              <a:t> Розробити приблизну схему електроживлення та скласти технічне завдання на закупівлю обладнання та компонентів системи. </a:t>
            </a:r>
            <a:r>
              <a:rPr lang="uk-UA" b="1" dirty="0">
                <a:solidFill>
                  <a:srgbClr val="FF0000"/>
                </a:solidFill>
              </a:rPr>
              <a:t>Це можуть бути вже готові станції, або окремо генератори, акумулятори, інвертори, пристрої АВР, перемикачі, дроти чи силові кабелі, елементи кріплення та інше</a:t>
            </a:r>
            <a:r>
              <a:rPr lang="uk-UA" dirty="0"/>
              <a:t>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6.</a:t>
            </a:r>
            <a:r>
              <a:rPr lang="uk-UA" dirty="0"/>
              <a:t> Підібрати відповідне обладнання.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7.</a:t>
            </a:r>
            <a:r>
              <a:rPr lang="uk-UA" dirty="0"/>
              <a:t> Скласти точну схему резервного електропостачання відповідно до вже конкретно визначеного обладнання.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8.</a:t>
            </a:r>
            <a:r>
              <a:rPr lang="uk-UA" dirty="0"/>
              <a:t> Скласти схему розміщення обладнання у приміщенні та схему прокладки </a:t>
            </a:r>
            <a:r>
              <a:rPr lang="uk-UA" dirty="0" err="1"/>
              <a:t>електрокомунікацій</a:t>
            </a:r>
            <a:r>
              <a:rPr lang="uk-UA" dirty="0"/>
              <a:t>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9.</a:t>
            </a:r>
            <a:r>
              <a:rPr lang="uk-UA" dirty="0"/>
              <a:t> Закупити обладнання.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10.</a:t>
            </a:r>
            <a:r>
              <a:rPr lang="uk-UA" dirty="0"/>
              <a:t> Встановити обладнання і провести потрібне програмування чи встановлення програмного забезпечення для віддаленого керування обладнанням. Провести тестування роботи системи безперебійного живлення при відключенні електропостачання з мереж загального користування.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11.</a:t>
            </a:r>
            <a:r>
              <a:rPr lang="uk-UA" dirty="0"/>
              <a:t> Прийняти правила роботи персоналу для обмеження електроспоживання, якщо резервна система електроживлення не покриває усе можливе навантаження від апаратів та приладів у салоні чи клініці.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12. </a:t>
            </a:r>
            <a:r>
              <a:rPr lang="uk-UA" dirty="0"/>
              <a:t>Провести навчання персоналу за правилами роботи при подачі резервного електроживлення.</a:t>
            </a:r>
            <a:br>
              <a:rPr lang="uk-UA" dirty="0"/>
            </a:br>
            <a:r>
              <a:rPr lang="uk-UA" b="1" dirty="0">
                <a:solidFill>
                  <a:srgbClr val="FF0000"/>
                </a:solidFill>
              </a:rPr>
              <a:t>13.</a:t>
            </a:r>
            <a:r>
              <a:rPr lang="uk-UA" dirty="0"/>
              <a:t> Проводити періодичний контроль роботи системи резервного електроживлення.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136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1662</Words>
  <Application>Microsoft Office PowerPoint</Application>
  <PresentationFormat>Экран (4:3)</PresentationFormat>
  <Paragraphs>145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ПРО РЕЗЕРВНЕ ЕЛЕКТРОЖИВЛЕННЯ</vt:lpstr>
      <vt:lpstr>Посилання на статтю на сайті МЕДІКАЛАЗЕР</vt:lpstr>
      <vt:lpstr>1. Електричний струм – якість.</vt:lpstr>
      <vt:lpstr>Презентация PowerPoint</vt:lpstr>
      <vt:lpstr>2. Проблеми електропостачання.</vt:lpstr>
      <vt:lpstr>3. Чутливість до якості струму.</vt:lpstr>
      <vt:lpstr>4. Потужність приладів.</vt:lpstr>
      <vt:lpstr>5. Порядок облаштування і користування системою резервного електроживлення.</vt:lpstr>
      <vt:lpstr>Презентация PowerPoint</vt:lpstr>
      <vt:lpstr>Презентация PowerPoint</vt:lpstr>
      <vt:lpstr>6. Варіанти схем.</vt:lpstr>
      <vt:lpstr>Презентация PowerPoint</vt:lpstr>
      <vt:lpstr>Презентация PowerPoint</vt:lpstr>
      <vt:lpstr>Презентация PowerPoint</vt:lpstr>
      <vt:lpstr>7. Принцип «Не знаєш точно – краще зроби більше».</vt:lpstr>
      <vt:lpstr>Приблизні потужності для роботи</vt:lpstr>
      <vt:lpstr>8. Сонячні панелі (батареї).</vt:lpstr>
      <vt:lpstr>9. Генератор.</vt:lpstr>
      <vt:lpstr>Презентация PowerPoint</vt:lpstr>
      <vt:lpstr>Презентация PowerPoint</vt:lpstr>
      <vt:lpstr>10. Інвертор.</vt:lpstr>
      <vt:lpstr>11. Батарея</vt:lpstr>
      <vt:lpstr>Презентация PowerPoint</vt:lpstr>
      <vt:lpstr>12. ДБЖ – джерело безперебійного живлення.</vt:lpstr>
      <vt:lpstr>13. Станція безперебійного живлення – найкраще рішення для більшості салонів краси.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Поради на епілог.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86</cp:revision>
  <dcterms:created xsi:type="dcterms:W3CDTF">2024-07-05T13:42:48Z</dcterms:created>
  <dcterms:modified xsi:type="dcterms:W3CDTF">2024-07-08T12:20:57Z</dcterms:modified>
</cp:coreProperties>
</file>